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305" r:id="rId3"/>
    <p:sldId id="302" r:id="rId4"/>
    <p:sldId id="289" r:id="rId5"/>
    <p:sldId id="290" r:id="rId6"/>
    <p:sldId id="292" r:id="rId7"/>
    <p:sldId id="295" r:id="rId8"/>
    <p:sldId id="293" r:id="rId9"/>
    <p:sldId id="294" r:id="rId10"/>
    <p:sldId id="296" r:id="rId11"/>
    <p:sldId id="297" r:id="rId12"/>
    <p:sldId id="298" r:id="rId13"/>
    <p:sldId id="299" r:id="rId14"/>
    <p:sldId id="307" r:id="rId15"/>
    <p:sldId id="308" r:id="rId16"/>
    <p:sldId id="309" r:id="rId17"/>
    <p:sldId id="311" r:id="rId18"/>
    <p:sldId id="310" r:id="rId19"/>
    <p:sldId id="312" r:id="rId20"/>
    <p:sldId id="291" r:id="rId21"/>
    <p:sldId id="303" r:id="rId22"/>
    <p:sldId id="301" r:id="rId23"/>
    <p:sldId id="304" r:id="rId24"/>
    <p:sldId id="313" r:id="rId25"/>
    <p:sldId id="274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60" d="100"/>
          <a:sy n="160" d="100"/>
        </p:scale>
        <p:origin x="-872" y="-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83853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  <a:p>
            <a:r>
              <a:rPr lang="en-US" dirty="0"/>
              <a:t>Personalization</a:t>
            </a:r>
          </a:p>
          <a:p>
            <a:r>
              <a:rPr lang="en-US" dirty="0"/>
              <a:t>Related terms</a:t>
            </a:r>
          </a:p>
        </p:txBody>
      </p:sp>
    </p:spTree>
    <p:extLst>
      <p:ext uri="{BB962C8B-B14F-4D97-AF65-F5344CB8AC3E}">
        <p14:creationId xmlns:p14="http://schemas.microsoft.com/office/powerpoint/2010/main" val="4279417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74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83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95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4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695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925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154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rvig.com/spell-correct.html" TargetMode="External"/><Relationship Id="rId3" Type="http://schemas.openxmlformats.org/officeDocument/2006/relationships/hyperlink" Target="https://sigir-ecom.github.io/ecom19Papers/paper9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cs.wisc.edu/~anhai/papers/chimera-vldb14.pdf" TargetMode="External"/><Relationship Id="rId4" Type="http://schemas.openxmlformats.org/officeDocument/2006/relationships/hyperlink" Target="https://blog.acolyer.org/2016/01/28/chimera/" TargetMode="External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sdm2019-dapa.github.io/slides/05-YiweiSong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evopedia.org/text-corpus-for-nlp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igir-ecom.github.io/ecom19Papers/paper9.pdf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rvig.com/spell-correc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Unit 2</a:t>
            </a: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Lexical analysis: Spell correction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81662" y="1036453"/>
            <a:ext cx="799901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Offline:</a:t>
            </a:r>
          </a:p>
          <a:p>
            <a:r>
              <a:rPr lang="en-US" b="1" dirty="0"/>
              <a:t>Indexing Tokens.</a:t>
            </a:r>
            <a:r>
              <a:rPr lang="en-US" dirty="0"/>
              <a:t> Building the index for candidate generation.</a:t>
            </a:r>
          </a:p>
          <a:p>
            <a:r>
              <a:rPr lang="en-US" b="1" dirty="0"/>
              <a:t>Build a language model. </a:t>
            </a:r>
            <a:r>
              <a:rPr lang="en-US" dirty="0"/>
              <a:t>Model that estimates the a priori probability of an intended query.</a:t>
            </a:r>
          </a:p>
          <a:p>
            <a:r>
              <a:rPr lang="en-US" b="1" dirty="0"/>
              <a:t>Building an error model.</a:t>
            </a:r>
            <a:r>
              <a:rPr lang="en-US" dirty="0"/>
              <a:t> Edits– Edit distance?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Query time:</a:t>
            </a:r>
          </a:p>
          <a:p>
            <a:r>
              <a:rPr lang="en-US" b="1" dirty="0"/>
              <a:t>Candidate generation.</a:t>
            </a:r>
            <a:r>
              <a:rPr lang="en-US" dirty="0"/>
              <a:t> Identifying the spelling correction candidates for the query.</a:t>
            </a:r>
          </a:p>
          <a:p>
            <a:r>
              <a:rPr lang="en-US" b="1" dirty="0"/>
              <a:t>Scoring.</a:t>
            </a:r>
            <a:r>
              <a:rPr lang="en-US" dirty="0"/>
              <a:t> Computing the score or probability for each candidate.</a:t>
            </a:r>
          </a:p>
          <a:p>
            <a:r>
              <a:rPr lang="en-US" b="1" dirty="0"/>
              <a:t>Presenting suggestions.</a:t>
            </a:r>
            <a:r>
              <a:rPr lang="en-US" dirty="0"/>
              <a:t> Determining whether and how to present a spelling correction.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000" dirty="0"/>
              <a:t>Peter </a:t>
            </a:r>
            <a:r>
              <a:rPr lang="en-US" sz="1000" dirty="0" err="1"/>
              <a:t>Norvig’s</a:t>
            </a:r>
            <a:r>
              <a:rPr lang="en-US" sz="1000" dirty="0"/>
              <a:t> classic post</a:t>
            </a:r>
          </a:p>
          <a:p>
            <a:r>
              <a:rPr lang="en-US" sz="1000" dirty="0">
                <a:hlinkClick r:id="rId2"/>
              </a:rPr>
              <a:t>http://norvig.com/spell-correct.html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Multi-Candidate Ranking Algorithm Based Spell Correction, Home Depot, </a:t>
            </a:r>
            <a:r>
              <a:rPr lang="en-US" sz="1000" dirty="0" err="1"/>
              <a:t>Ecom</a:t>
            </a:r>
            <a:r>
              <a:rPr lang="en-US" sz="1000" dirty="0"/>
              <a:t> SIGIR 2018</a:t>
            </a:r>
          </a:p>
          <a:p>
            <a:r>
              <a:rPr lang="en-US" sz="1000" dirty="0">
                <a:hlinkClick r:id="rId3"/>
              </a:rPr>
              <a:t>https://sigir-ecom.github.io/ecom19Papers/paper9.pdf</a:t>
            </a:r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755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Syntactic analysis – Part of Speech (POS) Tagging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81662" y="1036453"/>
            <a:ext cx="7999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 tagging can help determine important keywords in a document and assist in finding specific usages of a word (“Will” as a noun vs “will” as a verb)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54E15535-A5CF-D544-9281-02507496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16" y="1748859"/>
            <a:ext cx="6223508" cy="33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2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Syntactic analysis – Parsing and Grammar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81662" y="572700"/>
            <a:ext cx="79990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Identifying verb/noun phrases and their relationships to each other can help determine the subject of a sentence along with the associated action the subject is taking.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able, white&#10;&#10;Description automatically generated">
            <a:extLst>
              <a:ext uri="{FF2B5EF4-FFF2-40B4-BE49-F238E27FC236}">
                <a16:creationId xmlns="" xmlns:a16="http://schemas.microsoft.com/office/drawing/2014/main" id="{5D6376A9-B0F4-1140-8C1F-F814B5C93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18" y="1472692"/>
            <a:ext cx="7734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3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Semantic analysis – </a:t>
            </a:r>
            <a:r>
              <a:rPr lang="en-US" sz="1000" b="1" dirty="0"/>
              <a:t>"You shall know a word by the company it keeps” (Firth, J. R. 1957:11)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73711" y="802035"/>
            <a:ext cx="799901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process of understanding natural language – meaning of words and their relations to other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fontAlgn="base"/>
            <a:r>
              <a:rPr lang="en-US" sz="1600" b="1" dirty="0"/>
              <a:t>“dalmatian” and “dog” are semantically related.</a:t>
            </a:r>
          </a:p>
          <a:p>
            <a:pPr fontAlgn="base"/>
            <a:endParaRPr lang="en-US" sz="1600" b="1" dirty="0"/>
          </a:p>
          <a:p>
            <a:pPr fontAlgn="base"/>
            <a:r>
              <a:rPr lang="en-US" sz="1600" b="1" dirty="0"/>
              <a:t>“dalmatian” and “spotted” are more closely related than “dog” and “spotted.”</a:t>
            </a:r>
          </a:p>
          <a:p>
            <a:pPr fontAlgn="base"/>
            <a:endParaRPr lang="en-US" sz="1600" b="1" dirty="0"/>
          </a:p>
          <a:p>
            <a:pPr fontAlgn="base"/>
            <a:r>
              <a:rPr lang="en-US" sz="1600" b="1" dirty="0"/>
              <a:t>“dalmatian” is more frequently capitalized than other nouns.</a:t>
            </a:r>
          </a:p>
          <a:p>
            <a:pPr fontAlgn="base"/>
            <a:endParaRPr lang="en-US" sz="1600" b="1" dirty="0"/>
          </a:p>
          <a:p>
            <a:pPr fontAlgn="base"/>
            <a:r>
              <a:rPr lang="en-US" sz="1600" b="1" dirty="0"/>
              <a:t>“spotted” can mean “seen” or “dotted.”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04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Semantic analysis  - Search example </a:t>
            </a:r>
            <a:r>
              <a:rPr lang="en-US" sz="1200" dirty="0"/>
              <a:t>(Word sense disambiguation)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11700" y="922557"/>
            <a:ext cx="79990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800" dirty="0"/>
              <a:t>Search results for the term “</a:t>
            </a:r>
            <a:r>
              <a:rPr lang="en-US" sz="1800" b="1" dirty="0"/>
              <a:t>jaguar</a:t>
            </a:r>
            <a:r>
              <a:rPr lang="en-US" sz="1800" dirty="0"/>
              <a:t>”:</a:t>
            </a:r>
          </a:p>
          <a:p>
            <a:pPr fontAlgn="base"/>
            <a:endParaRPr lang="en-US" sz="1800" dirty="0"/>
          </a:p>
          <a:p>
            <a:pPr fontAlgn="base"/>
            <a:r>
              <a:rPr lang="en-US" sz="1800" b="1" dirty="0"/>
              <a:t>A luxury car</a:t>
            </a:r>
          </a:p>
          <a:p>
            <a:pPr fontAlgn="base"/>
            <a:endParaRPr lang="en-US" sz="1800" b="1" dirty="0"/>
          </a:p>
          <a:p>
            <a:pPr fontAlgn="base"/>
            <a:r>
              <a:rPr lang="en-US" sz="1800" b="1" dirty="0"/>
              <a:t>A large feline predator</a:t>
            </a:r>
          </a:p>
          <a:p>
            <a:pPr fontAlgn="base"/>
            <a:endParaRPr lang="en-US" sz="1800" b="1" dirty="0"/>
          </a:p>
          <a:p>
            <a:pPr fontAlgn="base"/>
            <a:r>
              <a:rPr lang="en-US" sz="1800" b="1" dirty="0"/>
              <a:t>A football team</a:t>
            </a:r>
          </a:p>
          <a:p>
            <a:pPr fontAlgn="base"/>
            <a:endParaRPr lang="en-US" sz="1800" b="1" dirty="0"/>
          </a:p>
          <a:p>
            <a:pPr fontAlgn="base"/>
            <a:r>
              <a:rPr lang="en-US" sz="1800" b="1" dirty="0"/>
              <a:t>An operating system</a:t>
            </a:r>
          </a:p>
          <a:p>
            <a:pPr fontAlgn="base"/>
            <a:endParaRPr lang="en-US" sz="1800" dirty="0"/>
          </a:p>
          <a:p>
            <a:pPr fontAlgn="base"/>
            <a:endParaRPr lang="en-US" sz="1800" dirty="0"/>
          </a:p>
          <a:p>
            <a:pPr fontAlgn="base"/>
            <a:endParaRPr lang="en-US" sz="1800" dirty="0"/>
          </a:p>
          <a:p>
            <a:pPr fontAlgn="base"/>
            <a:r>
              <a:rPr lang="en-US" sz="1800" dirty="0"/>
              <a:t>What factors influence the results that will be presented to you?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40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Semantic analysis – Named Entity Recognition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Walmart labs example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66BDCDBC-EF73-C34F-AF73-12168DFD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9442"/>
            <a:ext cx="9144000" cy="359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65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Semantic analysis – Named Entity Recognition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Walmart labs example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9EE9583C-DB45-F24F-8D83-A399A2EB5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784"/>
            <a:ext cx="9144000" cy="332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Semantic analysis – </a:t>
            </a:r>
            <a:r>
              <a:rPr lang="en-US" sz="1400" dirty="0"/>
              <a:t>group similar queries based on customer behavior 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Walmart labs example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F78C68AC-2B9B-D94E-BD9C-4FC37D6E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3760"/>
            <a:ext cx="9144000" cy="313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2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Classification</a:t>
            </a:r>
            <a:r>
              <a:rPr lang="en-US" sz="1200" dirty="0"/>
              <a:t/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8C74E3F-61BA-664B-802D-240E9323FC07}"/>
              </a:ext>
            </a:extLst>
          </p:cNvPr>
          <p:cNvSpPr txBox="1"/>
          <p:nvPr/>
        </p:nvSpPr>
        <p:spPr>
          <a:xfrm>
            <a:off x="311700" y="572700"/>
            <a:ext cx="852059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Categorize documents into one (or more) classes or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Industrial-scale: classify thousands or millions of items into thousands of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Real world classification system:</a:t>
            </a:r>
          </a:p>
          <a:p>
            <a:endParaRPr lang="en-US" sz="1200" dirty="0"/>
          </a:p>
          <a:p>
            <a:r>
              <a:rPr lang="en-US" sz="1200" b="1" dirty="0"/>
              <a:t>Chimera, VLDB’14</a:t>
            </a:r>
          </a:p>
          <a:p>
            <a:r>
              <a:rPr lang="en-US" sz="1200" dirty="0">
                <a:hlinkClick r:id="rId3"/>
              </a:rPr>
              <a:t>http://pages.cs.wisc.edu/~anhai/papers/chimera-vldb14.pdf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https://blog.acolyer.org/2016/01/28/chimera/</a:t>
            </a:r>
            <a:endParaRPr lang="en-US" sz="1200" dirty="0"/>
          </a:p>
          <a:p>
            <a:r>
              <a:rPr lang="en-US" sz="1200" b="1" dirty="0"/>
              <a:t>“Chimera employs a combination of learning, rules (created by in-house analysts), and crowdsourcing to achieve accurate, continuously improving, and cost-effective classification - 10M+ products into 5000+ categories”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BD8EBD4-85C3-6A4E-B0E4-483B88947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868" y="1395233"/>
            <a:ext cx="56007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9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Classification</a:t>
            </a:r>
            <a:r>
              <a:rPr lang="en-US" sz="1200" dirty="0"/>
              <a:t/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24097BB-10B0-9E46-BD03-E8682FA8E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04" y="854819"/>
            <a:ext cx="7705699" cy="424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8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0302"/>
            <a:ext cx="8520600" cy="572700"/>
          </a:xfrm>
        </p:spPr>
        <p:txBody>
          <a:bodyPr/>
          <a:lstStyle/>
          <a:p>
            <a:r>
              <a:rPr lang="en-US" dirty="0"/>
              <a:t>Levels of Analysis in NLP 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="" xmlns:a16="http://schemas.microsoft.com/office/drawing/2014/main" id="{55803974-EDE8-7F42-8931-73024B1F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41" y="971146"/>
            <a:ext cx="5633750" cy="178341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="" xmlns:a16="http://schemas.microsoft.com/office/drawing/2014/main" id="{A9098964-B3D7-4D49-BB4F-62D0AC895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387" y="2754557"/>
            <a:ext cx="5536151" cy="238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5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8317"/>
            <a:ext cx="8520600" cy="572700"/>
          </a:xfrm>
        </p:spPr>
        <p:txBody>
          <a:bodyPr/>
          <a:lstStyle/>
          <a:p>
            <a:r>
              <a:rPr lang="en-US" dirty="0"/>
              <a:t>Keyword (syntax) vs Semantic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BC42854-86FF-B845-9A56-B02D0E98737A}"/>
              </a:ext>
            </a:extLst>
          </p:cNvPr>
          <p:cNvSpPr txBox="1"/>
          <p:nvPr/>
        </p:nvSpPr>
        <p:spPr>
          <a:xfrm>
            <a:off x="261597" y="684286"/>
            <a:ext cx="799901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for things not strings!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000" dirty="0"/>
              <a:t>Deep Semantic Matching for Amazon Product Search, Amazon, WSDM 2019</a:t>
            </a:r>
          </a:p>
          <a:p>
            <a:r>
              <a:rPr lang="en-US" sz="1000" dirty="0">
                <a:hlinkClick r:id="rId2"/>
              </a:rPr>
              <a:t>https://wsdm2019-dapa.github.io/slides/05-YiweiSong.pdf</a:t>
            </a:r>
            <a:endParaRPr lang="en-US" sz="1000" dirty="0"/>
          </a:p>
          <a:p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3E3127AB-1E80-884C-85D8-54A58046C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181" y="684286"/>
            <a:ext cx="4882896" cy="1995089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AC9BBA11-2A18-1345-BC27-5E43CD7B0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92" y="2679375"/>
            <a:ext cx="4882896" cy="20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5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8317"/>
            <a:ext cx="8520600" cy="572700"/>
          </a:xfrm>
        </p:spPr>
        <p:txBody>
          <a:bodyPr/>
          <a:lstStyle/>
          <a:p>
            <a:r>
              <a:rPr lang="en-US" dirty="0"/>
              <a:t>Keyword (syntax) vs Semantic Search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F8609C7E-E30A-A94C-A96E-85E4AABB4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017343"/>
            <a:ext cx="8520601" cy="38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18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8317"/>
            <a:ext cx="8520600" cy="572700"/>
          </a:xfrm>
        </p:spPr>
        <p:txBody>
          <a:bodyPr/>
          <a:lstStyle/>
          <a:p>
            <a:r>
              <a:rPr lang="en-US" dirty="0"/>
              <a:t>Semantic Search – </a:t>
            </a:r>
            <a:r>
              <a:rPr lang="en-US" sz="1600" dirty="0"/>
              <a:t>Ontology Knowledge Graph powered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026099E-81A1-1143-B7F5-4B6872FD0CDD}"/>
              </a:ext>
            </a:extLst>
          </p:cNvPr>
          <p:cNvSpPr txBox="1"/>
          <p:nvPr/>
        </p:nvSpPr>
        <p:spPr>
          <a:xfrm>
            <a:off x="9406" y="880802"/>
            <a:ext cx="43151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Taxonomy</a:t>
            </a:r>
          </a:p>
          <a:p>
            <a:endParaRPr lang="en-US" sz="1600" dirty="0"/>
          </a:p>
          <a:p>
            <a:r>
              <a:rPr lang="en-US" sz="1600" b="1" dirty="0"/>
              <a:t>Hierarchical organization of entities.</a:t>
            </a:r>
          </a:p>
          <a:p>
            <a:r>
              <a:rPr lang="en-US" sz="1600" b="1" dirty="0"/>
              <a:t>Parent-child “is-a” relationships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573B2F0-5390-2D40-A677-21D76FA35BBA}"/>
              </a:ext>
            </a:extLst>
          </p:cNvPr>
          <p:cNvSpPr txBox="1"/>
          <p:nvPr/>
        </p:nvSpPr>
        <p:spPr>
          <a:xfrm>
            <a:off x="4572000" y="911579"/>
            <a:ext cx="4864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Ontology</a:t>
            </a:r>
          </a:p>
          <a:p>
            <a:endParaRPr lang="en-US" dirty="0"/>
          </a:p>
          <a:p>
            <a:r>
              <a:rPr lang="en-US" b="1" dirty="0"/>
              <a:t>Arbitrary complex relationships between entities. </a:t>
            </a:r>
          </a:p>
          <a:p>
            <a:r>
              <a:rPr lang="en-US" b="1" dirty="0"/>
              <a:t>Is-a, has-a, uses-a .. non-hierarchical relationships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22D7953-2FBC-884D-BC01-D75EE2358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586" y="2096716"/>
            <a:ext cx="4239106" cy="2713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B3A570F-5AA4-F14B-8CC3-B26EC2C0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3" y="2145398"/>
            <a:ext cx="3623129" cy="258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5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Text corpora for NLP</a:t>
            </a:r>
            <a:br>
              <a:rPr lang="en-US" dirty="0"/>
            </a:b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026099E-81A1-1143-B7F5-4B6872FD0CDD}"/>
              </a:ext>
            </a:extLst>
          </p:cNvPr>
          <p:cNvSpPr txBox="1"/>
          <p:nvPr/>
        </p:nvSpPr>
        <p:spPr>
          <a:xfrm>
            <a:off x="207945" y="711667"/>
            <a:ext cx="872811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</a:rPr>
              <a:t>A text corpus is a collection of text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</a:rPr>
              <a:t>Training models/algorithms for specific use cases and benchmarking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</a:rPr>
              <a:t>Traits of a good text corpus: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Depth</a:t>
            </a:r>
            <a:r>
              <a:rPr lang="en-US" sz="1800" dirty="0">
                <a:solidFill>
                  <a:schemeClr val="accent2"/>
                </a:solidFill>
              </a:rPr>
              <a:t>: e.g., a word list should include the top 30k terms and not just 3k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Recent</a:t>
            </a:r>
            <a:r>
              <a:rPr lang="en-US" sz="1800" dirty="0">
                <a:solidFill>
                  <a:schemeClr val="accent2"/>
                </a:solidFill>
              </a:rPr>
              <a:t>: can you use old literature texts for current tasks?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Metadata</a:t>
            </a:r>
            <a:r>
              <a:rPr lang="en-US" sz="1800" dirty="0">
                <a:solidFill>
                  <a:schemeClr val="accent2"/>
                </a:solidFill>
              </a:rPr>
              <a:t>: should indicate sources, assumptions,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Genre</a:t>
            </a:r>
            <a:r>
              <a:rPr lang="en-US" sz="1800" dirty="0">
                <a:solidFill>
                  <a:schemeClr val="accent2"/>
                </a:solidFill>
              </a:rPr>
              <a:t>: if not specific for a task, should include multiple genres (blogs, newspapers, academic journals, </a:t>
            </a:r>
            <a:r>
              <a:rPr lang="en-US" sz="1800" dirty="0" err="1">
                <a:solidFill>
                  <a:schemeClr val="accent2"/>
                </a:solidFill>
              </a:rPr>
              <a:t>etc</a:t>
            </a:r>
            <a:r>
              <a:rPr lang="en-US" sz="1800" dirty="0">
                <a:solidFill>
                  <a:schemeClr val="accent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Size</a:t>
            </a:r>
            <a:r>
              <a:rPr lang="en-US" sz="1800" dirty="0">
                <a:solidFill>
                  <a:schemeClr val="accent2"/>
                </a:solidFill>
              </a:rPr>
              <a:t>: at least half a million words or more – ensure low frequency/tail terms are represented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Clean</a:t>
            </a:r>
            <a:endParaRPr lang="en-US" sz="1800" dirty="0">
              <a:solidFill>
                <a:schemeClr val="accent2"/>
              </a:solidFill>
            </a:endParaRPr>
          </a:p>
          <a:p>
            <a:endParaRPr lang="en-US" sz="1600" b="1" dirty="0"/>
          </a:p>
          <a:p>
            <a:r>
              <a:rPr lang="en-US" sz="1600" b="1" dirty="0"/>
              <a:t>A good guide for </a:t>
            </a:r>
            <a:r>
              <a:rPr lang="en-US" sz="1600" b="1"/>
              <a:t>text </a:t>
            </a:r>
            <a:r>
              <a:rPr lang="en-US" sz="1600" b="1" smtClean="0"/>
              <a:t>corpora </a:t>
            </a:r>
            <a:r>
              <a:rPr lang="en-US" sz="1600" b="1" dirty="0"/>
              <a:t>for various tasks: </a:t>
            </a:r>
            <a:r>
              <a:rPr lang="en-US" sz="1600" dirty="0">
                <a:hlinkClick r:id="rId3"/>
              </a:rPr>
              <a:t>https://devopedia.org/text-corpus-for-nlp</a:t>
            </a:r>
            <a:endParaRPr lang="en-US" sz="1600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2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Text corpora for NLP - Examples</a:t>
            </a:r>
            <a:br>
              <a:rPr lang="en-US" dirty="0"/>
            </a:b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026099E-81A1-1143-B7F5-4B6872FD0CDD}"/>
              </a:ext>
            </a:extLst>
          </p:cNvPr>
          <p:cNvSpPr txBox="1"/>
          <p:nvPr/>
        </p:nvSpPr>
        <p:spPr>
          <a:xfrm>
            <a:off x="207945" y="711667"/>
            <a:ext cx="87281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POS Tagging</a:t>
            </a:r>
            <a:r>
              <a:rPr lang="en-US" sz="2200" dirty="0"/>
              <a:t>: Penn Treebank WSJ section, Ritter data set for social media</a:t>
            </a:r>
          </a:p>
          <a:p>
            <a:endParaRPr lang="en-US" sz="2200" dirty="0"/>
          </a:p>
          <a:p>
            <a:r>
              <a:rPr lang="en-US" sz="2200" b="1" dirty="0"/>
              <a:t>NER</a:t>
            </a:r>
            <a:r>
              <a:rPr lang="en-US" sz="2200" dirty="0"/>
              <a:t>: </a:t>
            </a:r>
            <a:r>
              <a:rPr lang="en-US" sz="2200" dirty="0" err="1"/>
              <a:t>CoNLL</a:t>
            </a:r>
            <a:r>
              <a:rPr lang="en-US" sz="2200" dirty="0"/>
              <a:t> 2003-NER – Reuters RCV1 corpus, WNUT 2017 Emerging Entities, </a:t>
            </a:r>
            <a:r>
              <a:rPr lang="en-US" sz="2200" dirty="0" err="1"/>
              <a:t>OntoNotes</a:t>
            </a:r>
            <a:r>
              <a:rPr lang="en-US" sz="2200" dirty="0"/>
              <a:t> 5.0</a:t>
            </a:r>
          </a:p>
          <a:p>
            <a:endParaRPr lang="en-US" sz="2200" b="1" dirty="0"/>
          </a:p>
          <a:p>
            <a:r>
              <a:rPr lang="en-US" sz="2200" b="1" dirty="0"/>
              <a:t>Sentiment Analysis</a:t>
            </a:r>
            <a:r>
              <a:rPr lang="en-US" sz="2200" dirty="0"/>
              <a:t>: IMDB, Amazon Customer Reviews, Yelp</a:t>
            </a:r>
          </a:p>
          <a:p>
            <a:endParaRPr lang="en-US" sz="2200" b="1" dirty="0"/>
          </a:p>
          <a:p>
            <a:r>
              <a:rPr lang="en-US" sz="2200" b="1" dirty="0"/>
              <a:t>Text Classification/Clustering: </a:t>
            </a:r>
            <a:r>
              <a:rPr lang="en-US" sz="2200" dirty="0"/>
              <a:t>Reuters-21578, 20 Newsgroups</a:t>
            </a:r>
          </a:p>
          <a:p>
            <a:endParaRPr lang="en-US" sz="2200" dirty="0"/>
          </a:p>
          <a:p>
            <a:r>
              <a:rPr lang="en-US" sz="2200" b="1" dirty="0"/>
              <a:t>Question Answering: </a:t>
            </a:r>
            <a:r>
              <a:rPr lang="en-US" sz="2200" dirty="0"/>
              <a:t>Stanford Question Answering Dataset (</a:t>
            </a:r>
            <a:r>
              <a:rPr lang="en-US" sz="2200" dirty="0" err="1"/>
              <a:t>SQuAD</a:t>
            </a:r>
            <a:r>
              <a:rPr lang="en-US" sz="2200" dirty="0"/>
              <a:t>), Jeopardy</a:t>
            </a:r>
          </a:p>
        </p:txBody>
      </p:sp>
    </p:spTree>
    <p:extLst>
      <p:ext uri="{BB962C8B-B14F-4D97-AF65-F5344CB8AC3E}">
        <p14:creationId xmlns:p14="http://schemas.microsoft.com/office/powerpoint/2010/main" val="989410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0886"/>
            <a:ext cx="8520600" cy="572700"/>
          </a:xfrm>
        </p:spPr>
        <p:txBody>
          <a:bodyPr/>
          <a:lstStyle/>
          <a:p>
            <a:r>
              <a:rPr lang="en-US" dirty="0"/>
              <a:t>Morphology: </a:t>
            </a:r>
            <a:br>
              <a:rPr lang="en-US" dirty="0"/>
            </a:br>
            <a:r>
              <a:rPr lang="en-US" dirty="0"/>
              <a:t>study of the structure and formation of words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1BA59E15-B987-144A-848E-51FFA657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0" y="1589974"/>
            <a:ext cx="8166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24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Multi-level analysis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2052B04-B8BF-524A-AB92-E2AFC073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53" y="1207870"/>
            <a:ext cx="7684494" cy="352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7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Syntax vs Semantics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3F613903-6A4B-9742-9C11-B473F3B0B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050" y="1307084"/>
            <a:ext cx="7716948" cy="339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42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251"/>
            <a:ext cx="8520600" cy="572700"/>
          </a:xfrm>
        </p:spPr>
        <p:txBody>
          <a:bodyPr/>
          <a:lstStyle/>
          <a:p>
            <a:r>
              <a:rPr lang="en-US" dirty="0"/>
              <a:t>Lexical analysis: Tokenization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1ECD455-B55B-8248-A83C-92969D623CC6}"/>
              </a:ext>
            </a:extLst>
          </p:cNvPr>
          <p:cNvSpPr txBox="1"/>
          <p:nvPr/>
        </p:nvSpPr>
        <p:spPr>
          <a:xfrm>
            <a:off x="426587" y="923043"/>
            <a:ext cx="871741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Token</a:t>
            </a:r>
            <a:r>
              <a:rPr lang="en-US" sz="1800" dirty="0"/>
              <a:t>: word – sequence of characters</a:t>
            </a:r>
          </a:p>
          <a:p>
            <a:endParaRPr lang="en-US" sz="1800" dirty="0"/>
          </a:p>
          <a:p>
            <a:r>
              <a:rPr lang="en-US" sz="1800" b="1" dirty="0"/>
              <a:t>Tokenization</a:t>
            </a:r>
            <a:r>
              <a:rPr lang="en-US" sz="1800" dirty="0"/>
              <a:t>: convert a string of characters into a sequence of tokens</a:t>
            </a:r>
          </a:p>
          <a:p>
            <a:endParaRPr lang="en-US" sz="1800" dirty="0"/>
          </a:p>
          <a:p>
            <a:r>
              <a:rPr lang="en-US" sz="1800" b="1" dirty="0"/>
              <a:t>Separator</a:t>
            </a:r>
            <a:r>
              <a:rPr lang="en-US" sz="1800" dirty="0"/>
              <a:t>: tabs, spaces</a:t>
            </a:r>
          </a:p>
          <a:p>
            <a:endParaRPr lang="en-US" sz="1800" dirty="0"/>
          </a:p>
          <a:p>
            <a:r>
              <a:rPr lang="en-US" sz="1800" dirty="0"/>
              <a:t>Punctuations, hyphens and apostrophes</a:t>
            </a:r>
          </a:p>
          <a:p>
            <a:endParaRPr lang="en-US" sz="1800" dirty="0"/>
          </a:p>
          <a:p>
            <a:r>
              <a:rPr lang="en-US" sz="1800" b="1" dirty="0"/>
              <a:t>What about numbers, e.g., 100, alphanumeric words, e.g., EC2, and symbols?</a:t>
            </a:r>
          </a:p>
          <a:p>
            <a:endParaRPr lang="en-US" sz="1800" dirty="0"/>
          </a:p>
          <a:p>
            <a:r>
              <a:rPr lang="en-US" sz="1800" dirty="0"/>
              <a:t>Example: How would you tokenize: </a:t>
            </a:r>
          </a:p>
          <a:p>
            <a:endParaRPr lang="en-US" sz="1800" dirty="0"/>
          </a:p>
          <a:p>
            <a:r>
              <a:rPr lang="en-US" sz="1800" b="1" dirty="0"/>
              <a:t>I can't believe that the Carolina Hurricanes won the 2005-2006 Stanley Cup.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84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251"/>
            <a:ext cx="8520600" cy="572700"/>
          </a:xfrm>
        </p:spPr>
        <p:txBody>
          <a:bodyPr/>
          <a:lstStyle/>
          <a:p>
            <a:r>
              <a:rPr lang="en-US" dirty="0"/>
              <a:t>Lexical analysis: Tokenization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CC312AB-B012-7C4D-9103-BEAEDD1D7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17" y="1287819"/>
            <a:ext cx="7633252" cy="584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C245E1A-B8B5-2D44-B80D-56D46EBA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57" y="2162385"/>
            <a:ext cx="8142136" cy="496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846F099-8C08-A04C-824E-C65CBAE87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57" y="2949611"/>
            <a:ext cx="8022868" cy="582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85E53B-19B1-9341-96BD-2C030A5D5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37" y="3914441"/>
            <a:ext cx="8142136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98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251"/>
            <a:ext cx="8520600" cy="572700"/>
          </a:xfrm>
        </p:spPr>
        <p:txBody>
          <a:bodyPr/>
          <a:lstStyle/>
          <a:p>
            <a:r>
              <a:rPr lang="en-US" dirty="0"/>
              <a:t>Lexical analysis: Stemming and Lemmatization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00AE580-2487-C34F-ABBD-712373B9CDBE}"/>
              </a:ext>
            </a:extLst>
          </p:cNvPr>
          <p:cNvSpPr txBox="1"/>
          <p:nvPr/>
        </p:nvSpPr>
        <p:spPr>
          <a:xfrm>
            <a:off x="213293" y="840747"/>
            <a:ext cx="871741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Inflections</a:t>
            </a:r>
            <a:r>
              <a:rPr lang="en-US" sz="1800" dirty="0"/>
              <a:t>: syntactic differences between words</a:t>
            </a:r>
          </a:p>
          <a:p>
            <a:endParaRPr lang="en-US" sz="1800" dirty="0"/>
          </a:p>
          <a:p>
            <a:r>
              <a:rPr lang="en-US" sz="1800" i="1" dirty="0"/>
              <a:t>Toy vs Toys ,  Universe vs University</a:t>
            </a:r>
          </a:p>
          <a:p>
            <a:endParaRPr lang="en-US" sz="1800" dirty="0"/>
          </a:p>
          <a:p>
            <a:r>
              <a:rPr lang="en-US" sz="1800" b="1" dirty="0"/>
              <a:t>Stemming</a:t>
            </a:r>
            <a:r>
              <a:rPr lang="en-US" sz="1800" dirty="0"/>
              <a:t>: reducing a word to its root form</a:t>
            </a:r>
          </a:p>
          <a:p>
            <a:endParaRPr lang="en-US" sz="1800" dirty="0"/>
          </a:p>
          <a:p>
            <a:r>
              <a:rPr lang="en-US" sz="1800" b="1" dirty="0"/>
              <a:t>Lemmatization</a:t>
            </a:r>
            <a:r>
              <a:rPr lang="en-US" sz="1800" dirty="0"/>
              <a:t>: uses lexical knowledge bases such as WordNet to obtain word base forms</a:t>
            </a:r>
          </a:p>
          <a:p>
            <a:endParaRPr lang="en-US" sz="1800" dirty="0"/>
          </a:p>
          <a:p>
            <a:r>
              <a:rPr lang="en-US" sz="1800" dirty="0"/>
              <a:t>Porter stemmer examples:</a:t>
            </a:r>
          </a:p>
          <a:p>
            <a:r>
              <a:rPr lang="en-US" sz="1800" dirty="0"/>
              <a:t>apple, apples --&gt; appl</a:t>
            </a:r>
          </a:p>
          <a:p>
            <a:r>
              <a:rPr lang="en-US" sz="1800" dirty="0"/>
              <a:t>meanness, meaning --&gt; mean</a:t>
            </a:r>
          </a:p>
          <a:p>
            <a:endParaRPr lang="en-US" sz="1800" dirty="0"/>
          </a:p>
          <a:p>
            <a:r>
              <a:rPr lang="en-US" sz="1800" dirty="0"/>
              <a:t>What are the trade-offs between aggressive and light stemming?</a:t>
            </a:r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9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Lexical analysis: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81662" y="1036453"/>
            <a:ext cx="799901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Lexical diversity measurement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Spell correction: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Peter </a:t>
            </a:r>
            <a:r>
              <a:rPr lang="en-US" dirty="0" err="1"/>
              <a:t>Norvig’s</a:t>
            </a:r>
            <a:r>
              <a:rPr lang="en-US" dirty="0"/>
              <a:t> classic post</a:t>
            </a:r>
          </a:p>
          <a:p>
            <a:r>
              <a:rPr lang="en-US" dirty="0">
                <a:hlinkClick r:id="rId2"/>
              </a:rPr>
              <a:t>http://norvig.com/spell-correct.html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Multi-Candidate Ranking Algorithm Based Spell Correction, Home Depot, </a:t>
            </a:r>
            <a:r>
              <a:rPr lang="en-US" dirty="0" err="1"/>
              <a:t>Ecom</a:t>
            </a:r>
            <a:r>
              <a:rPr lang="en-US" dirty="0"/>
              <a:t> SIGIR 2018</a:t>
            </a:r>
          </a:p>
          <a:p>
            <a:r>
              <a:rPr lang="en-US" dirty="0">
                <a:hlinkClick r:id="rId3"/>
              </a:rPr>
              <a:t>https://sigir-ecom.github.io/ecom19Papers/paper9.pdf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278DB998-9E80-2F46-83E6-387892CBF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0" y="2058824"/>
            <a:ext cx="4991628" cy="150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91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9667</TotalTime>
  <Words>900</Words>
  <Application>Microsoft Macintosh PowerPoint</Application>
  <PresentationFormat>On-screen Show (16:9)</PresentationFormat>
  <Paragraphs>233</Paragraphs>
  <Slides>25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Simple Light</vt:lpstr>
      <vt:lpstr>Natural Language Processing Unit 2</vt:lpstr>
      <vt:lpstr>Levels of Analysis in NLP  </vt:lpstr>
      <vt:lpstr>Morphology:  study of the structure and formation of words </vt:lpstr>
      <vt:lpstr>Multi-level analysis</vt:lpstr>
      <vt:lpstr>Syntax vs Semantics</vt:lpstr>
      <vt:lpstr>Lexical analysis: Tokenization</vt:lpstr>
      <vt:lpstr>Lexical analysis: Tokenization</vt:lpstr>
      <vt:lpstr>Lexical analysis: Stemming and Lemmatization</vt:lpstr>
      <vt:lpstr>Lexical analysis: Applications</vt:lpstr>
      <vt:lpstr>Lexical analysis: Spell correction</vt:lpstr>
      <vt:lpstr>Syntactic analysis – Part of Speech (POS) Tagging</vt:lpstr>
      <vt:lpstr>Syntactic analysis – Parsing and Grammar</vt:lpstr>
      <vt:lpstr>Semantic analysis – "You shall know a word by the company it keeps” (Firth, J. R. 1957:11)</vt:lpstr>
      <vt:lpstr>Semantic analysis  - Search example (Word sense disambiguation)</vt:lpstr>
      <vt:lpstr>Semantic analysis – Named Entity Recognition Walmart labs example </vt:lpstr>
      <vt:lpstr>Semantic analysis – Named Entity Recognition Walmart labs example </vt:lpstr>
      <vt:lpstr>Semantic analysis – group similar queries based on customer behavior  Walmart labs example </vt:lpstr>
      <vt:lpstr>Classification </vt:lpstr>
      <vt:lpstr>Classification </vt:lpstr>
      <vt:lpstr>Keyword (syntax) vs Semantic Search</vt:lpstr>
      <vt:lpstr>Keyword (syntax) vs Semantic Search</vt:lpstr>
      <vt:lpstr>Semantic Search – Ontology Knowledge Graph powered search</vt:lpstr>
      <vt:lpstr>Text corpora for NLP </vt:lpstr>
      <vt:lpstr>Text corpora for NLP - Examples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80</cp:revision>
  <dcterms:modified xsi:type="dcterms:W3CDTF">2020-05-13T03:12:36Z</dcterms:modified>
</cp:coreProperties>
</file>